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7" r:id="rId2"/>
    <p:sldId id="258" r:id="rId3"/>
    <p:sldId id="275" r:id="rId4"/>
    <p:sldId id="267" r:id="rId5"/>
    <p:sldId id="266" r:id="rId6"/>
    <p:sldId id="263" r:id="rId7"/>
    <p:sldId id="259" r:id="rId8"/>
    <p:sldId id="264" r:id="rId9"/>
    <p:sldId id="268" r:id="rId10"/>
    <p:sldId id="260" r:id="rId11"/>
    <p:sldId id="261" r:id="rId12"/>
    <p:sldId id="265" r:id="rId13"/>
    <p:sldId id="262" r:id="rId14"/>
    <p:sldId id="276" r:id="rId15"/>
    <p:sldId id="269" r:id="rId16"/>
    <p:sldId id="274"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660"/>
  </p:normalViewPr>
  <p:slideViewPr>
    <p:cSldViewPr>
      <p:cViewPr varScale="1">
        <p:scale>
          <a:sx n="69" d="100"/>
          <a:sy n="69" d="100"/>
        </p:scale>
        <p:origin x="-57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68A34B-9CB8-456C-9168-B80E08FD6E1A}" type="datetimeFigureOut">
              <a:rPr lang="el-GR" smtClean="0"/>
              <a:pPr/>
              <a:t>3/1/2013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FDA6B72-EA72-4F4B-BC63-1BB9CBF83A2C}" type="slidenum">
              <a:rPr lang="el-GR" smtClean="0"/>
              <a:pPr/>
              <a:t>‹#›</a:t>
            </a:fld>
            <a:endParaRPr lang="el-GR"/>
          </a:p>
        </p:txBody>
      </p:sp>
    </p:spTree>
    <p:extLst>
      <p:ext uri="{BB962C8B-B14F-4D97-AF65-F5344CB8AC3E}">
        <p14:creationId xmlns="" xmlns:p14="http://schemas.microsoft.com/office/powerpoint/2010/main" val="31984162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68A34B-9CB8-456C-9168-B80E08FD6E1A}" type="datetimeFigureOut">
              <a:rPr lang="el-GR" smtClean="0"/>
              <a:pPr/>
              <a:t>3/1/2013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FDA6B72-EA72-4F4B-BC63-1BB9CBF83A2C}" type="slidenum">
              <a:rPr lang="el-GR" smtClean="0"/>
              <a:pPr/>
              <a:t>‹#›</a:t>
            </a:fld>
            <a:endParaRPr lang="el-GR"/>
          </a:p>
        </p:txBody>
      </p:sp>
    </p:spTree>
    <p:extLst>
      <p:ext uri="{BB962C8B-B14F-4D97-AF65-F5344CB8AC3E}">
        <p14:creationId xmlns="" xmlns:p14="http://schemas.microsoft.com/office/powerpoint/2010/main" val="1610237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6C68A34B-9CB8-456C-9168-B80E08FD6E1A}" type="datetimeFigureOut">
              <a:rPr lang="el-GR" smtClean="0"/>
              <a:pPr/>
              <a:t>3/1/2013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FDA6B72-EA72-4F4B-BC63-1BB9CBF83A2C}" type="slidenum">
              <a:rPr lang="el-GR" smtClean="0"/>
              <a:pPr/>
              <a:t>‹#›</a:t>
            </a:fld>
            <a:endParaRPr lang="el-GR"/>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448483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6C68A34B-9CB8-456C-9168-B80E08FD6E1A}" type="datetimeFigureOut">
              <a:rPr lang="el-GR" smtClean="0"/>
              <a:pPr/>
              <a:t>3/1/2013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FDA6B72-EA72-4F4B-BC63-1BB9CBF83A2C}" type="slidenum">
              <a:rPr lang="el-GR" smtClean="0"/>
              <a:pPr/>
              <a:t>‹#›</a:t>
            </a:fld>
            <a:endParaRPr lang="el-G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a:defRPr lang="en-US" sz="1400" cap="small" dirty="0" smtClean="0">
                <a:solidFill>
                  <a:schemeClr val="bg2">
                    <a:lumMod val="40000"/>
                    <a:lumOff val="60000"/>
                  </a:schemeClr>
                </a:solidFill>
                <a:latin typeface="+mj-lt"/>
                <a:ea typeface="+mj-ea"/>
                <a:cs typeface="+mj-cs"/>
              </a:defRPr>
            </a:lvl1pPr>
          </a:lstStyle>
          <a:p>
            <a:pPr marL="0" lvl="0" indent="0">
              <a:buNone/>
            </a:pPr>
            <a:r>
              <a:rPr lang="en-US" smtClean="0"/>
              <a:t>Click to edit Master text styles</a:t>
            </a: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smtClean="0"/>
              <a:t>“</a:t>
            </a:r>
            <a:endParaRPr lang="en-US" sz="12200" dirty="0"/>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smtClean="0"/>
              <a:t>”</a:t>
            </a:r>
            <a:endParaRPr lang="en-US" sz="12200" dirty="0"/>
          </a:p>
        </p:txBody>
      </p:sp>
    </p:spTree>
    <p:extLst>
      <p:ext uri="{BB962C8B-B14F-4D97-AF65-F5344CB8AC3E}">
        <p14:creationId xmlns="" xmlns:p14="http://schemas.microsoft.com/office/powerpoint/2010/main" val="839867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68A34B-9CB8-456C-9168-B80E08FD6E1A}" type="datetimeFigureOut">
              <a:rPr lang="el-GR" smtClean="0"/>
              <a:pPr/>
              <a:t>3/1/2013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FDA6B72-EA72-4F4B-BC63-1BB9CBF83A2C}" type="slidenum">
              <a:rPr lang="el-GR" smtClean="0"/>
              <a:pPr/>
              <a:t>‹#›</a:t>
            </a:fld>
            <a:endParaRPr lang="el-GR"/>
          </a:p>
        </p:txBody>
      </p:sp>
    </p:spTree>
    <p:extLst>
      <p:ext uri="{BB962C8B-B14F-4D97-AF65-F5344CB8AC3E}">
        <p14:creationId xmlns="" xmlns:p14="http://schemas.microsoft.com/office/powerpoint/2010/main" val="3080826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32766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6C68A34B-9CB8-456C-9168-B80E08FD6E1A}" type="datetimeFigureOut">
              <a:rPr lang="el-GR" smtClean="0"/>
              <a:pPr/>
              <a:t>3/1/2013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FDA6B72-EA72-4F4B-BC63-1BB9CBF83A2C}" type="slidenum">
              <a:rPr lang="el-GR" smtClean="0"/>
              <a:pPr/>
              <a:t>‹#›</a:t>
            </a:fld>
            <a:endParaRPr lang="el-GR"/>
          </a:p>
        </p:txBody>
      </p:sp>
      <p:sp>
        <p:nvSpPr>
          <p:cNvPr id="8" name="Text Placeholder 3"/>
          <p:cNvSpPr>
            <a:spLocks noGrp="1"/>
          </p:cNvSpPr>
          <p:nvPr>
            <p:ph type="body" sz="half" idx="2"/>
          </p:nvPr>
        </p:nvSpPr>
        <p:spPr>
          <a:xfrm>
            <a:off x="1181409" y="4953001"/>
            <a:ext cx="6001049" cy="1074057"/>
          </a:xfrm>
        </p:spPr>
        <p:txBody>
          <a:bodyPr anchor="t">
            <a:normAutofit/>
          </a:bodyPr>
          <a:lstStyle>
            <a:lvl1pPr marL="0" indent="0">
              <a:buNone/>
              <a:defRPr lang="en-US" sz="1800" b="0" i="0" kern="1200"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smtClean="0"/>
              <a:t>“</a:t>
            </a:r>
            <a:endParaRPr lang="en-US" sz="12200" dirty="0"/>
          </a:p>
        </p:txBody>
      </p:sp>
      <p:sp>
        <p:nvSpPr>
          <p:cNvPr id="15" name="TextBox 14"/>
          <p:cNvSpPr txBox="1"/>
          <p:nvPr/>
        </p:nvSpPr>
        <p:spPr>
          <a:xfrm>
            <a:off x="7002348" y="3316513"/>
            <a:ext cx="601591" cy="1969770"/>
          </a:xfrm>
          <a:prstGeom prst="rect">
            <a:avLst/>
          </a:prstGeom>
          <a:noFill/>
        </p:spPr>
        <p:txBody>
          <a:bodyPr wrap="square" rtlCol="0">
            <a:spAutoFit/>
          </a:bodyPr>
          <a:lstStyle>
            <a:defPPr>
              <a:defRPr lang="en-US"/>
            </a:defPPr>
            <a:lvl1pPr lvl="0" algn="r">
              <a:defRPr sz="12200" b="0" i="0">
                <a:solidFill>
                  <a:schemeClr val="bg2">
                    <a:lumMod val="40000"/>
                    <a:lumOff val="60000"/>
                  </a:schemeClr>
                </a:solidFill>
                <a:latin typeface="Arial"/>
                <a:ea typeface="+mj-ea"/>
                <a:cs typeface="+mj-cs"/>
              </a:defRPr>
            </a:lvl1pPr>
          </a:lstStyle>
          <a:p>
            <a:pPr lvl="0"/>
            <a:r>
              <a:rPr lang="en-US" sz="12200" dirty="0" smtClean="0"/>
              <a:t>”</a:t>
            </a:r>
            <a:endParaRPr lang="en-US" sz="12200" dirty="0"/>
          </a:p>
        </p:txBody>
      </p:sp>
    </p:spTree>
    <p:extLst>
      <p:ext uri="{BB962C8B-B14F-4D97-AF65-F5344CB8AC3E}">
        <p14:creationId xmlns="" xmlns:p14="http://schemas.microsoft.com/office/powerpoint/2010/main" val="43974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6C68A34B-9CB8-456C-9168-B80E08FD6E1A}" type="datetimeFigureOut">
              <a:rPr lang="el-GR" smtClean="0"/>
              <a:pPr/>
              <a:t>3/1/2013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FDA6B72-EA72-4F4B-BC63-1BB9CBF83A2C}" type="slidenum">
              <a:rPr lang="el-GR" smtClean="0"/>
              <a:pPr/>
              <a:t>‹#›</a:t>
            </a:fld>
            <a:endParaRPr lang="el-GR"/>
          </a:p>
        </p:txBody>
      </p:sp>
      <p:sp>
        <p:nvSpPr>
          <p:cNvPr id="10" name="Text Placeholder 3"/>
          <p:cNvSpPr>
            <a:spLocks noGrp="1"/>
          </p:cNvSpPr>
          <p:nvPr>
            <p:ph type="body" sz="half" idx="2"/>
          </p:nvPr>
        </p:nvSpPr>
        <p:spPr>
          <a:xfrm>
            <a:off x="866442" y="4350657"/>
            <a:ext cx="6620968"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3"/>
          </p:nvPr>
        </p:nvSpPr>
        <p:spPr>
          <a:xfrm>
            <a:off x="866441" y="3848611"/>
            <a:ext cx="6620968" cy="588517"/>
          </a:xfrm>
        </p:spPr>
        <p:txBody>
          <a:bodyPr anchor="b">
            <a:normAutofit/>
          </a:bodyPr>
          <a:lstStyle>
            <a:lvl1pPr marL="0" indent="0" algn="l" defTabSz="457200" rtl="0" eaLnBrk="1" latinLnBrk="0" hangingPunct="1">
              <a:buNone/>
              <a:defRPr lang="en-US" sz="3600" b="0" i="0" kern="1200" cap="none"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604092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p>
            <a:fld id="{6C68A34B-9CB8-456C-9168-B80E08FD6E1A}" type="datetimeFigureOut">
              <a:rPr lang="el-GR" smtClean="0"/>
              <a:pPr/>
              <a:t>3/1/2013</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FDA6B72-EA72-4F4B-BC63-1BB9CBF83A2C}" type="slidenum">
              <a:rPr lang="el-GR" smtClean="0"/>
              <a:pPr/>
              <a:t>‹#›</a:t>
            </a:fld>
            <a:endParaRPr lang="el-GR"/>
          </a:p>
        </p:txBody>
      </p:sp>
    </p:spTree>
    <p:extLst>
      <p:ext uri="{BB962C8B-B14F-4D97-AF65-F5344CB8AC3E}">
        <p14:creationId xmlns="" xmlns:p14="http://schemas.microsoft.com/office/powerpoint/2010/main" val="42330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9" name="Picture Placeholder 2"/>
          <p:cNvSpPr>
            <a:spLocks noGrp="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0" name="Picture Placeholder 2"/>
          <p:cNvSpPr>
            <a:spLocks noGrp="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1" name="Picture Placeholder 2"/>
          <p:cNvSpPr>
            <a:spLocks noGrp="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C68A34B-9CB8-456C-9168-B80E08FD6E1A}" type="datetimeFigureOut">
              <a:rPr lang="el-GR" smtClean="0"/>
              <a:pPr/>
              <a:t>3/1/2013</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FDA6B72-EA72-4F4B-BC63-1BB9CBF83A2C}" type="slidenum">
              <a:rPr lang="el-GR" smtClean="0"/>
              <a:pPr/>
              <a:t>‹#›</a:t>
            </a:fld>
            <a:endParaRPr lang="el-GR"/>
          </a:p>
        </p:txBody>
      </p:sp>
    </p:spTree>
    <p:extLst>
      <p:ext uri="{BB962C8B-B14F-4D97-AF65-F5344CB8AC3E}">
        <p14:creationId xmlns="" xmlns:p14="http://schemas.microsoft.com/office/powerpoint/2010/main" val="408742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68A34B-9CB8-456C-9168-B80E08FD6E1A}" type="datetimeFigureOut">
              <a:rPr lang="el-GR" smtClean="0"/>
              <a:pPr/>
              <a:t>3/1/2013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FDA6B72-EA72-4F4B-BC63-1BB9CBF83A2C}" type="slidenum">
              <a:rPr lang="el-GR" smtClean="0"/>
              <a:pPr/>
              <a:t>‹#›</a:t>
            </a:fld>
            <a:endParaRPr lang="el-GR"/>
          </a:p>
        </p:txBody>
      </p:sp>
    </p:spTree>
    <p:extLst>
      <p:ext uri="{BB962C8B-B14F-4D97-AF65-F5344CB8AC3E}">
        <p14:creationId xmlns="" xmlns:p14="http://schemas.microsoft.com/office/powerpoint/2010/main" val="71823627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a:p>
        </p:txBody>
      </p:sp>
      <p:sp>
        <p:nvSpPr>
          <p:cNvPr id="3" name="Vertical Text Placeholder 2"/>
          <p:cNvSpPr>
            <a:spLocks noGrp="1"/>
          </p:cNvSpPr>
          <p:nvPr>
            <p:ph type="body" orient="vert" idx="1"/>
          </p:nvPr>
        </p:nvSpPr>
        <p:spPr>
          <a:xfrm>
            <a:off x="489475" y="430214"/>
            <a:ext cx="5568812" cy="5826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68A34B-9CB8-456C-9168-B80E08FD6E1A}" type="datetimeFigureOut">
              <a:rPr lang="el-GR" smtClean="0"/>
              <a:pPr/>
              <a:t>3/1/2013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FDA6B72-EA72-4F4B-BC63-1BB9CBF83A2C}" type="slidenum">
              <a:rPr lang="el-GR" smtClean="0"/>
              <a:pPr/>
              <a:t>‹#›</a:t>
            </a:fld>
            <a:endParaRPr lang="el-GR"/>
          </a:p>
        </p:txBody>
      </p:sp>
    </p:spTree>
    <p:extLst>
      <p:ext uri="{BB962C8B-B14F-4D97-AF65-F5344CB8AC3E}">
        <p14:creationId xmlns="" xmlns:p14="http://schemas.microsoft.com/office/powerpoint/2010/main" val="40197247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6C68A34B-9CB8-456C-9168-B80E08FD6E1A}" type="datetimeFigureOut">
              <a:rPr lang="el-GR" smtClean="0"/>
              <a:pPr/>
              <a:t>3/1/2013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FDA6B72-EA72-4F4B-BC63-1BB9CBF83A2C}" type="slidenum">
              <a:rPr lang="el-GR" smtClean="0"/>
              <a:pPr/>
              <a:t>‹#›</a:t>
            </a:fld>
            <a:endParaRPr lang="el-GR"/>
          </a:p>
        </p:txBody>
      </p:sp>
    </p:spTree>
    <p:extLst>
      <p:ext uri="{BB962C8B-B14F-4D97-AF65-F5344CB8AC3E}">
        <p14:creationId xmlns="" xmlns:p14="http://schemas.microsoft.com/office/powerpoint/2010/main" val="37770244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68A34B-9CB8-456C-9168-B80E08FD6E1A}" type="datetimeFigureOut">
              <a:rPr lang="el-GR" smtClean="0"/>
              <a:pPr/>
              <a:t>3/1/2013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FDA6B72-EA72-4F4B-BC63-1BB9CBF83A2C}" type="slidenum">
              <a:rPr lang="el-GR" smtClean="0"/>
              <a:pPr/>
              <a:t>‹#›</a:t>
            </a:fld>
            <a:endParaRPr lang="el-GR"/>
          </a:p>
        </p:txBody>
      </p:sp>
    </p:spTree>
    <p:extLst>
      <p:ext uri="{BB962C8B-B14F-4D97-AF65-F5344CB8AC3E}">
        <p14:creationId xmlns="" xmlns:p14="http://schemas.microsoft.com/office/powerpoint/2010/main" val="28088584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68A34B-9CB8-456C-9168-B80E08FD6E1A}" type="datetimeFigureOut">
              <a:rPr lang="el-GR" smtClean="0"/>
              <a:pPr/>
              <a:t>3/1/2013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FDA6B72-EA72-4F4B-BC63-1BB9CBF83A2C}" type="slidenum">
              <a:rPr lang="el-GR" smtClean="0"/>
              <a:pPr/>
              <a:t>‹#›</a:t>
            </a:fld>
            <a:endParaRPr lang="el-GR"/>
          </a:p>
        </p:txBody>
      </p:sp>
    </p:spTree>
    <p:extLst>
      <p:ext uri="{BB962C8B-B14F-4D97-AF65-F5344CB8AC3E}">
        <p14:creationId xmlns="" xmlns:p14="http://schemas.microsoft.com/office/powerpoint/2010/main" val="16783839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68A34B-9CB8-456C-9168-B80E08FD6E1A}" type="datetimeFigureOut">
              <a:rPr lang="el-GR" smtClean="0"/>
              <a:pPr/>
              <a:t>3/1/2013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FDA6B72-EA72-4F4B-BC63-1BB9CBF83A2C}" type="slidenum">
              <a:rPr lang="el-GR" smtClean="0"/>
              <a:pPr/>
              <a:t>‹#›</a:t>
            </a:fld>
            <a:endParaRPr lang="el-GR"/>
          </a:p>
        </p:txBody>
      </p:sp>
    </p:spTree>
    <p:extLst>
      <p:ext uri="{BB962C8B-B14F-4D97-AF65-F5344CB8AC3E}">
        <p14:creationId xmlns="" xmlns:p14="http://schemas.microsoft.com/office/powerpoint/2010/main" val="29427323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p>
            <a:fld id="{6C68A34B-9CB8-456C-9168-B80E08FD6E1A}" type="datetimeFigureOut">
              <a:rPr lang="el-GR" smtClean="0"/>
              <a:pPr/>
              <a:t>3/1/2013</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2FDA6B72-EA72-4F4B-BC63-1BB9CBF83A2C}" type="slidenum">
              <a:rPr lang="el-GR" smtClean="0"/>
              <a:pPr/>
              <a:t>‹#›</a:t>
            </a:fld>
            <a:endParaRPr lang="el-GR"/>
          </a:p>
        </p:txBody>
      </p:sp>
    </p:spTree>
    <p:extLst>
      <p:ext uri="{BB962C8B-B14F-4D97-AF65-F5344CB8AC3E}">
        <p14:creationId xmlns="" xmlns:p14="http://schemas.microsoft.com/office/powerpoint/2010/main" val="3264891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C68A34B-9CB8-456C-9168-B80E08FD6E1A}" type="datetimeFigureOut">
              <a:rPr lang="el-GR" smtClean="0"/>
              <a:pPr/>
              <a:t>3/1/2013</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2FDA6B72-EA72-4F4B-BC63-1BB9CBF83A2C}" type="slidenum">
              <a:rPr lang="el-GR" smtClean="0"/>
              <a:pPr/>
              <a:t>‹#›</a:t>
            </a:fld>
            <a:endParaRPr lang="el-GR"/>
          </a:p>
        </p:txBody>
      </p:sp>
    </p:spTree>
    <p:extLst>
      <p:ext uri="{BB962C8B-B14F-4D97-AF65-F5344CB8AC3E}">
        <p14:creationId xmlns="" xmlns:p14="http://schemas.microsoft.com/office/powerpoint/2010/main" val="19548536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6C68A34B-9CB8-456C-9168-B80E08FD6E1A}" type="datetimeFigureOut">
              <a:rPr lang="el-GR" smtClean="0"/>
              <a:pPr/>
              <a:t>3/1/2013</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2FDA6B72-EA72-4F4B-BC63-1BB9CBF83A2C}" type="slidenum">
              <a:rPr lang="el-GR" smtClean="0"/>
              <a:pPr/>
              <a:t>‹#›</a:t>
            </a:fld>
            <a:endParaRPr lang="el-GR"/>
          </a:p>
        </p:txBody>
      </p:sp>
    </p:spTree>
    <p:extLst>
      <p:ext uri="{BB962C8B-B14F-4D97-AF65-F5344CB8AC3E}">
        <p14:creationId xmlns="" xmlns:p14="http://schemas.microsoft.com/office/powerpoint/2010/main" val="57038420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68A34B-9CB8-456C-9168-B80E08FD6E1A}" type="datetimeFigureOut">
              <a:rPr lang="el-GR" smtClean="0"/>
              <a:pPr/>
              <a:t>3/1/2013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FDA6B72-EA72-4F4B-BC63-1BB9CBF83A2C}" type="slidenum">
              <a:rPr lang="el-GR" smtClean="0"/>
              <a:pPr/>
              <a:t>‹#›</a:t>
            </a:fld>
            <a:endParaRPr lang="el-GR"/>
          </a:p>
        </p:txBody>
      </p:sp>
    </p:spTree>
    <p:extLst>
      <p:ext uri="{BB962C8B-B14F-4D97-AF65-F5344CB8AC3E}">
        <p14:creationId xmlns="" xmlns:p14="http://schemas.microsoft.com/office/powerpoint/2010/main" val="32576080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C68A34B-9CB8-456C-9168-B80E08FD6E1A}" type="datetimeFigureOut">
              <a:rPr lang="el-GR" smtClean="0"/>
              <a:pPr/>
              <a:t>3/1/2013</a:t>
            </a:fld>
            <a:endParaRPr lang="el-G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2FDA6B72-EA72-4F4B-BC63-1BB9CBF83A2C}" type="slidenum">
              <a:rPr lang="el-GR" smtClean="0"/>
              <a:pPr/>
              <a:t>‹#›</a:t>
            </a:fld>
            <a:endParaRPr lang="el-GR"/>
          </a:p>
        </p:txBody>
      </p:sp>
    </p:spTree>
    <p:extLst>
      <p:ext uri="{BB962C8B-B14F-4D97-AF65-F5344CB8AC3E}">
        <p14:creationId xmlns="" xmlns:p14="http://schemas.microsoft.com/office/powerpoint/2010/main" val="3876293081"/>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Lst>
  <p:transition spd="slow">
    <p:wheel spokes="3"/>
  </p:transition>
  <p:timing>
    <p:tnLst>
      <p:par>
        <p:cTn id="1" dur="indefinite" restart="never" nodeType="tmRoot"/>
      </p:par>
    </p:tnLst>
  </p:timing>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ct val="20000"/>
        </a:spcBef>
        <a:spcAft>
          <a:spcPts val="60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ct val="20000"/>
        </a:spcBef>
        <a:spcAft>
          <a:spcPts val="60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ct val="20000"/>
        </a:spcBef>
        <a:spcAft>
          <a:spcPts val="60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ct val="20000"/>
        </a:spcBef>
        <a:spcAft>
          <a:spcPts val="60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ct val="20000"/>
        </a:spcBef>
        <a:spcAft>
          <a:spcPts val="60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49" indent="-228604" algn="l" defTabSz="457207"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57" indent="-228604" algn="l" defTabSz="457207"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64" indent="-228604" algn="l" defTabSz="457207"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file:///C:\Documents%20and%20Settings\anthis\&#917;&#960;&#953;&#966;&#940;&#957;&#949;&#953;&#945;%20&#949;&#961;&#947;&#945;&#963;&#943;&#945;&#962;\par\ergasies%20xristougenna%202012\We%20wish%20you%20a%20merry%20christmas.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l-GR" sz="4400" dirty="0" smtClean="0">
                <a:latin typeface="Bookman Old Style" pitchFamily="18" charset="0"/>
              </a:rPr>
              <a:t>ΤΑ</a:t>
            </a:r>
            <a:r>
              <a:rPr lang="el-GR" sz="3600" dirty="0" smtClean="0"/>
              <a:t> </a:t>
            </a:r>
            <a:r>
              <a:rPr lang="el-GR" sz="4400" dirty="0" smtClean="0">
                <a:latin typeface="Bookman Old Style" pitchFamily="18" charset="0"/>
              </a:rPr>
              <a:t>ΧΡΙΣΤΟΥΓΕΝΝΑ</a:t>
            </a:r>
            <a:endParaRPr lang="el-GR" sz="3600" dirty="0">
              <a:latin typeface="Bookman Old Style" pitchFamily="18" charset="0"/>
            </a:endParaRPr>
          </a:p>
        </p:txBody>
      </p:sp>
      <p:pic>
        <p:nvPicPr>
          <p:cNvPr id="10" name="9 - Θέση περιεχομένου" descr="christmas-tree-nature.png"/>
          <p:cNvPicPr>
            <a:picLocks noGrp="1" noChangeAspect="1"/>
          </p:cNvPicPr>
          <p:nvPr>
            <p:ph idx="1"/>
          </p:nvPr>
        </p:nvPicPr>
        <p:blipFill>
          <a:blip r:embed="rId3" cstate="print"/>
          <a:stretch>
            <a:fillRect/>
          </a:stretch>
        </p:blipFill>
        <p:spPr>
          <a:xfrm>
            <a:off x="235221" y="1428736"/>
            <a:ext cx="8210443" cy="4714908"/>
          </a:xfrm>
          <a:prstGeom prst="roundRect">
            <a:avLst>
              <a:gd name="adj" fmla="val 7655"/>
            </a:avLst>
          </a:prstGeom>
          <a:solidFill>
            <a:srgbClr val="FFFFFF">
              <a:shade val="85000"/>
            </a:srgbClr>
          </a:solidFill>
          <a:ln>
            <a:noFill/>
          </a:ln>
          <a:effectLst>
            <a:reflection blurRad="12700" stA="38000" endPos="28000" dist="5000" dir="5400000" sy="-100000" algn="bl" rotWithShape="0"/>
          </a:effectLst>
        </p:spPr>
      </p:pic>
      <p:pic>
        <p:nvPicPr>
          <p:cNvPr id="11" name="We wish you a merry christmas.mp3">
            <a:hlinkClick r:id="" action="ppaction://media"/>
          </p:cNvPr>
          <p:cNvPicPr>
            <a:picLocks noRot="1" noChangeAspect="1"/>
          </p:cNvPicPr>
          <p:nvPr>
            <a:audioFile r:link="rId1"/>
          </p:nvPr>
        </p:nvPicPr>
        <p:blipFill>
          <a:blip r:embed="rId4" cstate="print"/>
          <a:stretch>
            <a:fillRect/>
          </a:stretch>
        </p:blipFill>
        <p:spPr>
          <a:xfrm>
            <a:off x="0" y="0"/>
            <a:ext cx="285728" cy="28572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500" advTm="4000">
        <p14:reveal/>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Η ΠΡΩΤΟΧΡΟΝΙΑ</a:t>
            </a:r>
            <a:endParaRPr lang="el-GR" dirty="0"/>
          </a:p>
        </p:txBody>
      </p:sp>
      <p:pic>
        <p:nvPicPr>
          <p:cNvPr id="4" name="3 - Θέση περιεχομένου" descr="newego_LARGE_t_1101_54017033.jpg"/>
          <p:cNvPicPr>
            <a:picLocks noGrp="1" noChangeAspect="1"/>
          </p:cNvPicPr>
          <p:nvPr>
            <p:ph idx="1"/>
          </p:nvPr>
        </p:nvPicPr>
        <p:blipFill>
          <a:blip r:embed="rId2" cstate="print"/>
          <a:stretch>
            <a:fillRect/>
          </a:stretch>
        </p:blipFill>
        <p:spPr>
          <a:xfrm>
            <a:off x="2175209" y="2030112"/>
            <a:ext cx="4845063" cy="34871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slow" advClick="0" advTm="5000">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200" b="1" dirty="0" smtClean="0"/>
              <a:t>Το βράδυ της πρωτοχρονιάς…</a:t>
            </a:r>
            <a:endParaRPr lang="el-GR" sz="3200" b="1"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251172" y="2097842"/>
            <a:ext cx="6129140" cy="3314739"/>
          </a:xfrm>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500" advClick="0" advTm="5000">
        <p15:prstTrans prst="pageCurlSingle"/>
      </p:transition>
    </mc:Choice>
    <mc:Fallback>
      <p:transition spd="slow" advClick="0" advTm="5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11560" y="188640"/>
            <a:ext cx="8064896" cy="1498178"/>
          </a:xfrm>
        </p:spPr>
        <p:txBody>
          <a:bodyPr>
            <a:normAutofit fontScale="90000"/>
          </a:bodyPr>
          <a:lstStyle/>
          <a:p>
            <a:pPr algn="ctr"/>
            <a:r>
              <a:rPr lang="el-GR" sz="2400" dirty="0"/>
              <a:t>Το βράδυ της πρωτοχρονιάς ο κόσμος μένει σπίτι του ή </a:t>
            </a:r>
            <a:r>
              <a:rPr lang="el-GR" sz="2400" dirty="0" smtClean="0"/>
              <a:t>πηγαίνει </a:t>
            </a:r>
            <a:r>
              <a:rPr lang="el-GR" sz="2400" dirty="0"/>
              <a:t>σε σπίτια φίλων και συγγενών για να γιορτάσουν μαζί την </a:t>
            </a:r>
            <a:r>
              <a:rPr lang="el-GR" sz="2400" dirty="0" smtClean="0"/>
              <a:t>αλλαγή </a:t>
            </a:r>
            <a:r>
              <a:rPr lang="el-GR" sz="2400" dirty="0"/>
              <a:t>του χρόνου.</a:t>
            </a:r>
            <a:r>
              <a:rPr lang="el-GR" dirty="0"/>
              <a:t/>
            </a:r>
            <a:br>
              <a:rPr lang="el-GR" dirty="0"/>
            </a:br>
            <a:endParaRPr lang="el-GR" dirty="0"/>
          </a:p>
        </p:txBody>
      </p:sp>
      <p:pic>
        <p:nvPicPr>
          <p:cNvPr id="11" name="Content Placeholder 10"/>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rot="399468">
            <a:off x="214282" y="1643050"/>
            <a:ext cx="4451706" cy="40330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Content Placeholder 1"/>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rot="21367949">
            <a:off x="4786314" y="1928802"/>
            <a:ext cx="4183286" cy="3456384"/>
          </a:xfrm>
          <a:prstGeom prst="snip2DiagRect">
            <a:avLst>
              <a:gd name="adj1" fmla="val 3207"/>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516883122"/>
      </p:ext>
    </p:extLst>
  </p:cSld>
  <p:clrMapOvr>
    <a:masterClrMapping/>
  </p:clrMapOvr>
  <mc:AlternateContent xmlns:mc="http://schemas.openxmlformats.org/markup-compatibility/2006">
    <mc:Choice xmlns="" xmlns:p14="http://schemas.microsoft.com/office/powerpoint/2010/main" Requires="p14">
      <p:transition spd="slow" p14:dur="1400" advTm="10000">
        <p14:ripple/>
      </p:transition>
    </mc:Choice>
    <mc:Fallback>
      <p:transition spd="slow" advTm="10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59207" y="1772816"/>
            <a:ext cx="7486600" cy="3709393"/>
          </a:xfrm>
        </p:spPr>
        <p:txBody>
          <a:bodyPr>
            <a:normAutofit/>
          </a:bodyPr>
          <a:lstStyle/>
          <a:p>
            <a:r>
              <a:rPr lang="el-GR" sz="2400" dirty="0" smtClean="0"/>
              <a:t>Στην Ιαπωνία γιορτάζεται με την φύση για παράδειγμα με την άνθηση κερασιών.</a:t>
            </a:r>
            <a:br>
              <a:rPr lang="el-GR" sz="2400" dirty="0" smtClean="0"/>
            </a:br>
            <a:r>
              <a:rPr lang="el-GR" sz="2400" dirty="0" smtClean="0"/>
              <a:t>Στην Κίνα γιορτάζεται σε διαφορετικές ημερομηνίες κάθε </a:t>
            </a:r>
            <a:r>
              <a:rPr lang="el-GR" sz="2400" dirty="0" smtClean="0"/>
              <a:t>χρόνο, </a:t>
            </a:r>
            <a:r>
              <a:rPr lang="el-GR" sz="2400" dirty="0" smtClean="0"/>
              <a:t>αυτό αποφασίστηκε από τον αυτοκράτορα Χουανγκτι το 2637 π.Χ.</a:t>
            </a:r>
            <a:br>
              <a:rPr lang="el-GR" sz="2400" dirty="0" smtClean="0"/>
            </a:br>
            <a:r>
              <a:rPr lang="el-GR" sz="2400" dirty="0" smtClean="0"/>
              <a:t>Και…τέλος στην Ελλαδάρα μας γιορτάζεται με έναν ξεχωριστο τρόπο που τον κρατάμε </a:t>
            </a:r>
            <a:r>
              <a:rPr lang="el-GR" sz="2400" dirty="0" smtClean="0"/>
              <a:t>μέσα </a:t>
            </a:r>
            <a:r>
              <a:rPr lang="el-GR" sz="2400" dirty="0" smtClean="0"/>
              <a:t>στην καρδιά μας.</a:t>
            </a:r>
            <a:endParaRPr lang="el-GR" sz="2400" dirty="0"/>
          </a:p>
        </p:txBody>
      </p:sp>
      <p:sp>
        <p:nvSpPr>
          <p:cNvPr id="7" name="Text Placeholder 6"/>
          <p:cNvSpPr>
            <a:spLocks noGrp="1"/>
          </p:cNvSpPr>
          <p:nvPr>
            <p:ph type="body" idx="1"/>
          </p:nvPr>
        </p:nvSpPr>
        <p:spPr>
          <a:xfrm>
            <a:off x="467544" y="332656"/>
            <a:ext cx="7920879" cy="936104"/>
          </a:xfrm>
        </p:spPr>
        <p:txBody>
          <a:bodyPr>
            <a:normAutofit lnSpcReduction="10000"/>
          </a:bodyPr>
          <a:lstStyle/>
          <a:p>
            <a:pPr algn="ctr"/>
            <a:r>
              <a:rPr lang="el-GR" sz="2800" dirty="0" smtClean="0"/>
              <a:t>ΜΕΡΙΚΕΣ ΠΛΗΡΟΦΟΡΙΕς ΓΙΑ ΤΗΝ ΠΡΩΤΟΧΡΟΝΙΑ…</a:t>
            </a:r>
            <a:endParaRPr lang="el-GR" sz="2800" dirty="0"/>
          </a:p>
        </p:txBody>
      </p:sp>
    </p:spTree>
  </p:cSld>
  <p:clrMapOvr>
    <a:masterClrMapping/>
  </p:clrMapOvr>
  <mc:AlternateContent xmlns:mc="http://schemas.openxmlformats.org/markup-compatibility/2006">
    <mc:Choice xmlns="" xmlns:p14="http://schemas.microsoft.com/office/powerpoint/2010/main" Requires="p14">
      <p:transition spd="slow" p14:dur="2000" advClick="0" advTm="20000">
        <p:circle/>
      </p:transition>
    </mc:Choice>
    <mc:Fallback>
      <p:transition spd="slow" advClick="0" advTm="20000">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84710" y="452718"/>
            <a:ext cx="7055380" cy="1118894"/>
          </a:xfrm>
        </p:spPr>
        <p:txBody>
          <a:bodyPr/>
          <a:lstStyle/>
          <a:p>
            <a:pPr algn="ctr"/>
            <a:r>
              <a:rPr lang="el-GR" sz="2800" dirty="0" smtClean="0"/>
              <a:t>Να και ο Αϊ Βασίλης… ο οποίος μας φέρνει τα δώρα και σκορπά την χαρά.</a:t>
            </a:r>
            <a:endParaRPr lang="el-GR" sz="2800" dirty="0"/>
          </a:p>
        </p:txBody>
      </p:sp>
      <p:pic>
        <p:nvPicPr>
          <p:cNvPr id="4" name="3 - Θέση περιεχομένου" descr="santa.jpg"/>
          <p:cNvPicPr>
            <a:picLocks noGrp="1" noChangeAspect="1"/>
          </p:cNvPicPr>
          <p:nvPr>
            <p:ph idx="1"/>
          </p:nvPr>
        </p:nvPicPr>
        <p:blipFill>
          <a:blip r:embed="rId2" cstate="print"/>
          <a:stretch>
            <a:fillRect/>
          </a:stretch>
        </p:blipFill>
        <p:spPr>
          <a:xfrm>
            <a:off x="2071670" y="1772833"/>
            <a:ext cx="4214842" cy="4551531"/>
          </a:xfrm>
        </p:spPr>
      </p:pic>
    </p:spTree>
  </p:cSld>
  <p:clrMapOvr>
    <a:masterClrMapping/>
  </p:clrMapOvr>
  <p:transition spd="slow" advClick="0" advTm="6000">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76056" y="404664"/>
            <a:ext cx="3760512" cy="720080"/>
          </a:xfrm>
        </p:spPr>
        <p:txBody>
          <a:bodyPr>
            <a:normAutofit/>
          </a:bodyPr>
          <a:lstStyle/>
          <a:p>
            <a:pPr algn="ctr"/>
            <a:r>
              <a:rPr lang="el-GR" sz="2800" dirty="0" smtClean="0"/>
              <a:t>Οι καλικάντζαροι.</a:t>
            </a:r>
            <a:endParaRPr lang="el-GR" sz="2800" dirty="0"/>
          </a:p>
        </p:txBody>
      </p:sp>
      <p:pic>
        <p:nvPicPr>
          <p:cNvPr id="11" name="Picture Placeholder 10"/>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t="17156" b="17156"/>
          <a:stretch>
            <a:fillRect/>
          </a:stretch>
        </p:blipFill>
        <p:spPr>
          <a:xfrm>
            <a:off x="611560" y="1484784"/>
            <a:ext cx="4248596" cy="36736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 Placeholder 5"/>
          <p:cNvSpPr>
            <a:spLocks noGrp="1"/>
          </p:cNvSpPr>
          <p:nvPr>
            <p:ph type="body" sz="half" idx="2"/>
          </p:nvPr>
        </p:nvSpPr>
        <p:spPr>
          <a:xfrm>
            <a:off x="5481565" y="1844825"/>
            <a:ext cx="3053866" cy="2736304"/>
          </a:xfrm>
        </p:spPr>
        <p:txBody>
          <a:bodyPr>
            <a:noAutofit/>
          </a:bodyPr>
          <a:lstStyle/>
          <a:p>
            <a:r>
              <a:rPr lang="el-GR" sz="1600" dirty="0">
                <a:latin typeface="Arial" panose="020B0604020202020204" pitchFamily="34" charset="0"/>
              </a:rPr>
              <a:t>Οι καλικάντζαροι έρχονται </a:t>
            </a:r>
            <a:r>
              <a:rPr lang="el-GR" sz="1600" dirty="0" smtClean="0">
                <a:latin typeface="Arial" panose="020B0604020202020204" pitchFamily="34" charset="0"/>
              </a:rPr>
              <a:t>την </a:t>
            </a:r>
            <a:r>
              <a:rPr lang="el-GR" sz="1600" dirty="0">
                <a:latin typeface="Arial" panose="020B0604020202020204" pitchFamily="34" charset="0"/>
              </a:rPr>
              <a:t>παραμονή των Χριστουγέννων, </a:t>
            </a:r>
            <a:r>
              <a:rPr lang="el-GR" sz="1600" dirty="0" smtClean="0">
                <a:latin typeface="Arial" panose="020B0604020202020204" pitchFamily="34" charset="0"/>
              </a:rPr>
              <a:t>από </a:t>
            </a:r>
            <a:r>
              <a:rPr lang="el-GR" sz="1600" dirty="0">
                <a:latin typeface="Arial" panose="020B0604020202020204" pitchFamily="34" charset="0"/>
              </a:rPr>
              <a:t>«το κάτω κόσμο» τον Άδη. Συνήθη μέρη που μένουν μετά τον ερχομό τους είναι οι μύλοι, τα γεφύρια, τα ποτάμια και τα </a:t>
            </a:r>
            <a:r>
              <a:rPr lang="el-GR" sz="1600" dirty="0" smtClean="0">
                <a:latin typeface="Arial" panose="020B0604020202020204" pitchFamily="34" charset="0"/>
              </a:rPr>
              <a:t>τρίστρατα </a:t>
            </a:r>
            <a:r>
              <a:rPr lang="el-GR" sz="1600" dirty="0">
                <a:latin typeface="Arial" panose="020B0604020202020204" pitchFamily="34" charset="0"/>
              </a:rPr>
              <a:t>όπου παραμονεύουν μόνο κατά τη </a:t>
            </a:r>
            <a:r>
              <a:rPr lang="el-GR" sz="1600" dirty="0" smtClean="0">
                <a:latin typeface="Arial" panose="020B0604020202020204" pitchFamily="34" charset="0"/>
              </a:rPr>
              <a:t>νύχτα </a:t>
            </a:r>
            <a:r>
              <a:rPr lang="el-GR" sz="1600" dirty="0">
                <a:latin typeface="Arial" panose="020B0604020202020204" pitchFamily="34" charset="0"/>
              </a:rPr>
              <a:t>και φεύγουν με το τρίτο λάλημα του πετεινού.</a:t>
            </a:r>
            <a:endParaRPr lang="el-GR" sz="1600" dirty="0"/>
          </a:p>
        </p:txBody>
      </p:sp>
    </p:spTree>
    <p:extLst>
      <p:ext uri="{BB962C8B-B14F-4D97-AF65-F5344CB8AC3E}">
        <p14:creationId xmlns="" xmlns:p14="http://schemas.microsoft.com/office/powerpoint/2010/main" val="3936302481"/>
      </p:ext>
    </p:extLst>
  </p:cSld>
  <p:clrMapOvr>
    <a:masterClrMapping/>
  </p:clrMapOvr>
  <mc:AlternateContent xmlns:mc="http://schemas.openxmlformats.org/markup-compatibility/2006">
    <mc:Choice xmlns="" xmlns:p14="http://schemas.microsoft.com/office/powerpoint/2010/main" Requires="p14">
      <p:transition spd="slow" p14:dur="1200" advTm="20000">
        <p:dissolve/>
      </p:transition>
    </mc:Choice>
    <mc:Fallback>
      <p:transition spd="slow" advTm="20000">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4284" y="27709"/>
            <a:ext cx="7458115" cy="1385067"/>
          </a:xfrm>
        </p:spPr>
        <p:txBody>
          <a:bodyPr>
            <a:normAutofit fontScale="90000"/>
          </a:bodyPr>
          <a:lstStyle/>
          <a:p>
            <a:pPr algn="ctr"/>
            <a:r>
              <a:rPr lang="el-GR" sz="2400" dirty="0" smtClean="0"/>
              <a:t/>
            </a:r>
            <a:br>
              <a:rPr lang="el-GR" sz="2400" dirty="0" smtClean="0"/>
            </a:br>
            <a:r>
              <a:rPr lang="el-GR" sz="2400" dirty="0" smtClean="0"/>
              <a:t/>
            </a:r>
            <a:br>
              <a:rPr lang="el-GR" sz="2400" dirty="0" smtClean="0"/>
            </a:br>
            <a:r>
              <a:rPr lang="el-GR" sz="2400" dirty="0" smtClean="0"/>
              <a:t>Και τέλος σας ευχαριστώ και σας εύχομαι ΚΑΛΑ ΧΡΙΣΤΟΥΓΕΝΝΑ και ΚΑΛΗ ΠΡΩΤΟΧΡΟΝΙΑ.</a:t>
            </a:r>
            <a:endParaRPr lang="el-GR" sz="2400" dirty="0"/>
          </a:p>
        </p:txBody>
      </p:sp>
      <p:pic>
        <p:nvPicPr>
          <p:cNvPr id="3" name="Content Placeholder 2"/>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2154570" y="2336008"/>
            <a:ext cx="4721686" cy="3541264"/>
          </a:xfrm>
        </p:spPr>
      </p:pic>
    </p:spTree>
    <p:extLst>
      <p:ext uri="{BB962C8B-B14F-4D97-AF65-F5344CB8AC3E}">
        <p14:creationId xmlns="" xmlns:p14="http://schemas.microsoft.com/office/powerpoint/2010/main" val="3618682727"/>
      </p:ext>
    </p:extLst>
  </p:cSld>
  <p:clrMapOvr>
    <a:masterClrMapping/>
  </p:clrMapOvr>
  <p:transition spd="slow" advTm="8000">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0"/>
            <a:ext cx="8229600" cy="1556792"/>
          </a:xfrm>
        </p:spPr>
        <p:txBody>
          <a:bodyPr>
            <a:normAutofit fontScale="90000"/>
          </a:bodyPr>
          <a:lstStyle/>
          <a:p>
            <a:pPr algn="ctr"/>
            <a:r>
              <a:rPr lang="el-GR" sz="2800" dirty="0" smtClean="0"/>
              <a:t>Τα Χριστούγεννα είναι μια ευχάριστη γιορτή για παιδιά και </a:t>
            </a:r>
            <a:r>
              <a:rPr lang="el-GR" sz="2800" dirty="0" smtClean="0"/>
              <a:t>μεγάλους</a:t>
            </a:r>
            <a:r>
              <a:rPr lang="en-US" sz="2800" dirty="0" smtClean="0"/>
              <a:t>.</a:t>
            </a:r>
            <a:r>
              <a:rPr lang="el-GR" sz="2800" dirty="0" smtClean="0"/>
              <a:t> </a:t>
            </a:r>
            <a:r>
              <a:rPr lang="el-GR" sz="2800" dirty="0" smtClean="0"/>
              <a:t>Ε</a:t>
            </a:r>
            <a:r>
              <a:rPr lang="el-GR" sz="2800" dirty="0" smtClean="0"/>
              <a:t>πίσης </a:t>
            </a:r>
            <a:r>
              <a:rPr lang="el-GR" sz="2800" dirty="0" smtClean="0"/>
              <a:t>κάτι που ευχαριστεί περισσότερο τα  παιδιά είναι το στόλισμα του χριστουγεννιάτικου δέντρου.</a:t>
            </a:r>
            <a:endParaRPr lang="el-GR" sz="2800" dirty="0"/>
          </a:p>
        </p:txBody>
      </p:sp>
      <p:pic>
        <p:nvPicPr>
          <p:cNvPr id="6" name="5 - Θέση περιεχομένου" descr="xristougenniatiko-dentro.jpg"/>
          <p:cNvPicPr>
            <a:picLocks noGrp="1" noChangeAspect="1"/>
          </p:cNvPicPr>
          <p:nvPr>
            <p:ph idx="1"/>
          </p:nvPr>
        </p:nvPicPr>
        <p:blipFill>
          <a:blip r:embed="rId2" cstate="print"/>
          <a:stretch>
            <a:fillRect/>
          </a:stretch>
        </p:blipFill>
        <p:spPr>
          <a:xfrm rot="264516">
            <a:off x="1641577" y="2052638"/>
            <a:ext cx="5082971" cy="4195762"/>
          </a:xfrm>
          <a:prstGeom prst="rect">
            <a:avLst/>
          </a:prstGeom>
          <a:ln>
            <a:noFill/>
          </a:ln>
          <a:effectLst>
            <a:softEdge rad="112500"/>
          </a:effectLst>
        </p:spPr>
      </p:pic>
    </p:spTree>
  </p:cSld>
  <p:clrMapOvr>
    <a:masterClrMapping/>
  </p:clrMapOvr>
  <mc:AlternateContent xmlns:mc="http://schemas.openxmlformats.org/markup-compatibility/2006">
    <mc:Choice xmlns="" xmlns:p14="http://schemas.microsoft.com/office/powerpoint/2010/main" Requires="p14">
      <p:transition spd="slow" p14:dur="2000" advTm="10000">
        <p:pull/>
      </p:transition>
    </mc:Choice>
    <mc:Fallback>
      <p:transition spd="slow" advTm="10000">
        <p:pull/>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8640"/>
            <a:ext cx="6620968" cy="1512168"/>
          </a:xfrm>
        </p:spPr>
        <p:txBody>
          <a:bodyPr/>
          <a:lstStyle/>
          <a:p>
            <a:pPr algn="ctr"/>
            <a:r>
              <a:rPr lang="el-GR" sz="4000" dirty="0" smtClean="0"/>
              <a:t>Ας πούμε λίγα πράγματα για τα Χριστούγεννα.</a:t>
            </a:r>
            <a:endParaRPr lang="el-GR" sz="4000" dirty="0"/>
          </a:p>
        </p:txBody>
      </p:sp>
      <p:sp>
        <p:nvSpPr>
          <p:cNvPr id="3" name="Text Placeholder 2"/>
          <p:cNvSpPr>
            <a:spLocks noGrp="1"/>
          </p:cNvSpPr>
          <p:nvPr>
            <p:ph type="body" sz="half" idx="2"/>
          </p:nvPr>
        </p:nvSpPr>
        <p:spPr>
          <a:xfrm>
            <a:off x="1043608" y="2204864"/>
            <a:ext cx="6620968" cy="3814936"/>
          </a:xfrm>
        </p:spPr>
        <p:txBody>
          <a:bodyPr>
            <a:normAutofit fontScale="85000" lnSpcReduction="20000"/>
          </a:bodyPr>
          <a:lstStyle/>
          <a:p>
            <a:pPr algn="ctr"/>
            <a:r>
              <a:rPr lang="el-GR" sz="3100" dirty="0">
                <a:latin typeface="Arial" panose="020B0604020202020204" pitchFamily="34" charset="0"/>
              </a:rPr>
              <a:t>Τα </a:t>
            </a:r>
            <a:r>
              <a:rPr lang="el-GR" sz="3100" b="1" dirty="0">
                <a:latin typeface="Arial" panose="020B0604020202020204" pitchFamily="34" charset="0"/>
              </a:rPr>
              <a:t>Χριστούγεννα </a:t>
            </a:r>
            <a:r>
              <a:rPr lang="el-GR" sz="3100" dirty="0">
                <a:latin typeface="Arial" panose="020B0604020202020204" pitchFamily="34" charset="0"/>
              </a:rPr>
              <a:t>δηλώνουν την ετήσια χριστιανική εορτή της γέννησης του Χριστού και κατ' επέκταση το σύνολο των εορτών από της Γεννήσεως μέχρι των Θεοφανίων. Τα Χριστούγεννα γιορτάζονται στις 25 Δεκεμβρίου.</a:t>
            </a:r>
          </a:p>
          <a:p>
            <a:pPr algn="ctr"/>
            <a:r>
              <a:rPr lang="el-GR" sz="3100" dirty="0">
                <a:latin typeface="Arial" panose="020B0604020202020204" pitchFamily="34" charset="0"/>
              </a:rPr>
              <a:t>Το χρονικό διάστημα που περικλείει τις γιορτές των Χριστουγέννων, Πρωτοχρονιάς και Θεοφανίων, ονομάζεται στη λαογραφία και </a:t>
            </a:r>
            <a:r>
              <a:rPr lang="el-GR" sz="3100" i="1" dirty="0">
                <a:latin typeface="Arial" panose="020B0604020202020204" pitchFamily="34" charset="0"/>
              </a:rPr>
              <a:t>Δωδεκαήμερο</a:t>
            </a:r>
            <a:r>
              <a:rPr lang="el-GR" sz="3100" dirty="0">
                <a:latin typeface="Arial" panose="020B0604020202020204" pitchFamily="34" charset="0"/>
              </a:rPr>
              <a:t>.</a:t>
            </a:r>
          </a:p>
          <a:p>
            <a:endParaRPr lang="el-GR" dirty="0"/>
          </a:p>
        </p:txBody>
      </p:sp>
    </p:spTree>
    <p:extLst>
      <p:ext uri="{BB962C8B-B14F-4D97-AF65-F5344CB8AC3E}">
        <p14:creationId xmlns="" xmlns:p14="http://schemas.microsoft.com/office/powerpoint/2010/main" val="466394042"/>
      </p:ext>
    </p:extLst>
  </p:cSld>
  <p:clrMapOvr>
    <a:masterClrMapping/>
  </p:clrMapOvr>
  <mc:AlternateContent xmlns:mc="http://schemas.openxmlformats.org/markup-compatibility/2006">
    <mc:Choice xmlns="" xmlns:p14="http://schemas.microsoft.com/office/powerpoint/2010/main" Requires="p14">
      <p:transition spd="slow" p14:dur="1600" advTm="20000">
        <p14:prism isContent="1" isInverted="1"/>
      </p:transition>
    </mc:Choice>
    <mc:Fallback>
      <p:transition spd="slow" advTm="2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608" y="116632"/>
            <a:ext cx="6620968" cy="1008112"/>
          </a:xfrm>
        </p:spPr>
        <p:txBody>
          <a:bodyPr>
            <a:normAutofit/>
          </a:bodyPr>
          <a:lstStyle/>
          <a:p>
            <a:pPr algn="ctr"/>
            <a:r>
              <a:rPr lang="el-GR" sz="4000" b="1" dirty="0" smtClean="0"/>
              <a:t>Στολισμένα δέντρα…</a:t>
            </a:r>
            <a:endParaRPr lang="el-GR" sz="4000" b="1" dirty="0"/>
          </a:p>
        </p:txBody>
      </p:sp>
      <p:pic>
        <p:nvPicPr>
          <p:cNvPr id="7" name="Content Placeholder 6"/>
          <p:cNvPicPr>
            <a:picLocks noGrp="1" noChangeAspect="1"/>
          </p:cNvPicPr>
          <p:nvPr>
            <p:ph sz="half" idx="4294967295"/>
          </p:nvPr>
        </p:nvPicPr>
        <p:blipFill>
          <a:blip r:embed="rId2" cstate="print">
            <a:extLst>
              <a:ext uri="{28A0092B-C50C-407E-A947-70E740481C1C}">
                <a14:useLocalDpi xmlns="" xmlns:a14="http://schemas.microsoft.com/office/drawing/2010/main" val="0"/>
              </a:ext>
            </a:extLst>
          </a:blip>
          <a:stretch>
            <a:fillRect/>
          </a:stretch>
        </p:blipFill>
        <p:spPr>
          <a:xfrm rot="21178902">
            <a:off x="327891" y="1983631"/>
            <a:ext cx="4608513" cy="33115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Content Placeholder 7"/>
          <p:cNvPicPr>
            <a:picLocks noGrp="1" noChangeAspect="1"/>
          </p:cNvPicPr>
          <p:nvPr>
            <p:ph sz="half" idx="4294967295"/>
          </p:nvPr>
        </p:nvPicPr>
        <p:blipFill>
          <a:blip r:embed="rId3" cstate="print">
            <a:extLst>
              <a:ext uri="{28A0092B-C50C-407E-A947-70E740481C1C}">
                <a14:useLocalDpi xmlns="" xmlns:a14="http://schemas.microsoft.com/office/drawing/2010/main" val="0"/>
              </a:ext>
            </a:extLst>
          </a:blip>
          <a:stretch>
            <a:fillRect/>
          </a:stretch>
        </p:blipFill>
        <p:spPr>
          <a:xfrm rot="568935">
            <a:off x="5029200" y="1989138"/>
            <a:ext cx="4114800" cy="3311525"/>
          </a:xfrm>
          <a:prstGeom prst="ellipse">
            <a:avLst/>
          </a:prstGeom>
          <a:ln>
            <a:noFill/>
          </a:ln>
          <a:effectLst>
            <a:softEdge rad="112500"/>
          </a:effectLst>
        </p:spPr>
      </p:pic>
    </p:spTree>
    <p:extLst>
      <p:ext uri="{BB962C8B-B14F-4D97-AF65-F5344CB8AC3E}">
        <p14:creationId xmlns="" xmlns:p14="http://schemas.microsoft.com/office/powerpoint/2010/main" val="2224327660"/>
      </p:ext>
    </p:extLst>
  </p:cSld>
  <p:clrMapOvr>
    <a:masterClrMapping/>
  </p:clrMapOvr>
  <mc:AlternateContent xmlns:mc="http://schemas.openxmlformats.org/markup-compatibility/2006">
    <mc:Choice xmlns="" xmlns:p14="http://schemas.microsoft.com/office/powerpoint/2010/main" Requires="p14">
      <p:transition spd="slow" p14:dur="2000" advTm="6000">
        <p14:ferris dir="l"/>
      </p:transition>
    </mc:Choice>
    <mc:Fallback>
      <p:transition spd="slow" advTm="6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4184" y="68885"/>
            <a:ext cx="7467600" cy="1143000"/>
          </a:xfrm>
        </p:spPr>
        <p:txBody>
          <a:bodyPr>
            <a:normAutofit/>
          </a:bodyPr>
          <a:lstStyle/>
          <a:p>
            <a:pPr algn="ctr"/>
            <a:r>
              <a:rPr lang="el-GR" sz="2800" dirty="0" smtClean="0"/>
              <a:t>Στολισμένα σπίτια…που οι ιδιοκτήτες τους το έχουν παρακάνει… </a:t>
            </a:r>
            <a:endParaRPr lang="el-GR" sz="2800" dirty="0"/>
          </a:p>
        </p:txBody>
      </p:sp>
      <p:pic>
        <p:nvPicPr>
          <p:cNvPr id="2" name="Content Placeholder 1"/>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0" y="2083719"/>
            <a:ext cx="4538313" cy="3400424"/>
          </a:xfrm>
          <a:prstGeom prst="rect">
            <a:avLst/>
          </a:prstGeom>
          <a:ln>
            <a:noFill/>
          </a:ln>
          <a:effectLst>
            <a:softEdge rad="112500"/>
          </a:effectLst>
        </p:spPr>
      </p:pic>
      <p:pic>
        <p:nvPicPr>
          <p:cNvPr id="3" name="Content Placeholder 2"/>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4788024" y="2276872"/>
            <a:ext cx="4017571" cy="30168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357785944"/>
      </p:ext>
    </p:extLst>
  </p:cSld>
  <p:clrMapOvr>
    <a:masterClrMapping/>
  </p:clrMapOvr>
  <mc:AlternateContent xmlns:mc="http://schemas.openxmlformats.org/markup-compatibility/2006">
    <mc:Choice xmlns="" xmlns:p14="http://schemas.microsoft.com/office/powerpoint/2010/main" Requires="p14">
      <p:transition spd="slow" p14:dur="1400" advTm="6000">
        <p14:doors dir="vert"/>
      </p:transition>
    </mc:Choice>
    <mc:Fallback>
      <p:transition spd="slow" advTm="6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l-GR" sz="3200" dirty="0" smtClean="0"/>
              <a:t>Νόστιμα γλυκίσματα ! ! !</a:t>
            </a:r>
            <a:endParaRPr lang="el-GR" sz="3200" dirty="0"/>
          </a:p>
        </p:txBody>
      </p:sp>
      <p:pic>
        <p:nvPicPr>
          <p:cNvPr id="10" name="Picture Placeholder 9"/>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175494" y="2081789"/>
            <a:ext cx="4015506" cy="4018478"/>
          </a:xfrm>
          <a:prstGeom prst="roundRect">
            <a:avLst>
              <a:gd name="adj" fmla="val 13645"/>
            </a:avLst>
          </a:prstGeom>
          <a:solidFill>
            <a:srgbClr val="FFFFFF">
              <a:shade val="85000"/>
            </a:srgbClr>
          </a:solidFill>
          <a:ln>
            <a:noFill/>
          </a:ln>
          <a:effectLst>
            <a:reflection blurRad="12700" stA="38000" endPos="28000" dist="5000" dir="5400000" sy="-100000" algn="bl" rotWithShape="0"/>
          </a:effectLst>
        </p:spPr>
      </p:pic>
      <p:pic>
        <p:nvPicPr>
          <p:cNvPr id="12" name="Content Placeholder 11"/>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4427984" y="2492896"/>
            <a:ext cx="4506664" cy="3035838"/>
          </a:xfrm>
          <a:prstGeom prst="rect">
            <a:avLst/>
          </a:prstGeom>
          <a:ln>
            <a:noFill/>
          </a:ln>
          <a:effectLst>
            <a:softEdge rad="112500"/>
          </a:effectLst>
        </p:spPr>
      </p:pic>
    </p:spTree>
  </p:cSld>
  <p:clrMapOvr>
    <a:masterClrMapping/>
  </p:clrMapOvr>
  <p:transition spd="slow" advClick="0" advTm="5000">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Χριστουγεννιάτικα γλυκά και φαγητά που μοιραζόμαστε με τους συγγενείς και τους φίλους μας</a:t>
            </a:r>
            <a:r>
              <a:rPr lang="en-US" sz="2400" dirty="0" smtClean="0"/>
              <a:t>.</a:t>
            </a:r>
            <a:endParaRPr lang="el-GR" sz="2400" dirty="0"/>
          </a:p>
        </p:txBody>
      </p:sp>
      <p:pic>
        <p:nvPicPr>
          <p:cNvPr id="8" name="7 - Θέση περιεχομένου" descr="__1_~1.JPG"/>
          <p:cNvPicPr>
            <a:picLocks noGrp="1" noChangeAspect="1"/>
          </p:cNvPicPr>
          <p:nvPr>
            <p:ph sz="half" idx="1"/>
          </p:nvPr>
        </p:nvPicPr>
        <p:blipFill>
          <a:blip r:embed="rId2" cstate="print"/>
          <a:stretch>
            <a:fillRect/>
          </a:stretch>
        </p:blipFill>
        <p:spPr>
          <a:xfrm rot="652243">
            <a:off x="484710" y="2664613"/>
            <a:ext cx="3515790" cy="2636843"/>
          </a:xfrm>
          <a:prstGeom prst="roundRect">
            <a:avLst>
              <a:gd name="adj" fmla="val 12816"/>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 name="8 - Θέση περιεχομένου" descr="untitled.bmp"/>
          <p:cNvPicPr>
            <a:picLocks noGrp="1" noChangeAspect="1"/>
          </p:cNvPicPr>
          <p:nvPr>
            <p:ph sz="half" idx="2"/>
          </p:nvPr>
        </p:nvPicPr>
        <p:blipFill>
          <a:blip r:embed="rId3" cstate="print"/>
          <a:stretch>
            <a:fillRect/>
          </a:stretch>
        </p:blipFill>
        <p:spPr>
          <a:xfrm rot="21024232">
            <a:off x="4572000" y="2646388"/>
            <a:ext cx="3552724" cy="266454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advClick="0" advTm="7000">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2276872"/>
          </a:xfrm>
        </p:spPr>
        <p:txBody>
          <a:bodyPr>
            <a:normAutofit fontScale="90000"/>
          </a:bodyPr>
          <a:lstStyle/>
          <a:p>
            <a:pPr algn="ctr"/>
            <a:r>
              <a:rPr lang="el-GR" sz="4400" dirty="0" smtClean="0"/>
              <a:t>Φαγητά που τ</a:t>
            </a:r>
            <a:r>
              <a:rPr lang="el-GR" sz="4400" dirty="0"/>
              <a:t>ρ</a:t>
            </a:r>
            <a:r>
              <a:rPr lang="el-GR" sz="4400" dirty="0" smtClean="0"/>
              <a:t>ώμε το βράδυ των </a:t>
            </a:r>
            <a:r>
              <a:rPr lang="el-GR" sz="4400" dirty="0" err="1" smtClean="0"/>
              <a:t>Χ</a:t>
            </a:r>
            <a:r>
              <a:rPr lang="el-GR" sz="4400" dirty="0" err="1" smtClean="0"/>
              <a:t>ριστουγένων</a:t>
            </a:r>
            <a:r>
              <a:rPr lang="el-GR" sz="4400" dirty="0" smtClean="0"/>
              <a:t> </a:t>
            </a:r>
            <a:r>
              <a:rPr lang="el-GR" sz="4400" dirty="0" smtClean="0"/>
              <a:t>και της πρωτοχρονιάς.</a:t>
            </a:r>
            <a:br>
              <a:rPr lang="el-GR" sz="4400" dirty="0" smtClean="0"/>
            </a:br>
            <a:r>
              <a:rPr lang="el-GR" dirty="0" smtClean="0"/>
              <a:t/>
            </a:r>
            <a:br>
              <a:rPr lang="el-GR" dirty="0" smtClean="0"/>
            </a:br>
            <a:r>
              <a:rPr lang="el-GR" sz="3100" dirty="0" smtClean="0"/>
              <a:t>     </a:t>
            </a:r>
            <a:r>
              <a:rPr lang="el-GR" sz="2700" dirty="0" smtClean="0"/>
              <a:t>Γαλοπούλα.                 </a:t>
            </a:r>
            <a:r>
              <a:rPr lang="el-GR" sz="2200" dirty="0" smtClean="0"/>
              <a:t>Χοιρινό με δαμάσκηνα και βερίκοκα.</a:t>
            </a:r>
            <a:endParaRPr lang="el-GR" sz="2200" dirty="0"/>
          </a:p>
        </p:txBody>
      </p:sp>
      <p:pic>
        <p:nvPicPr>
          <p:cNvPr id="6" name="Content Placeholder 5"/>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107504" y="3212976"/>
            <a:ext cx="4171771" cy="25783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6"/>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rot="21245567">
            <a:off x="4932040" y="3297413"/>
            <a:ext cx="3456384" cy="2493923"/>
          </a:xfrm>
          <a:prstGeom prst="rect">
            <a:avLst/>
          </a:prstGeom>
          <a:ln>
            <a:noFill/>
          </a:ln>
          <a:effectLst>
            <a:softEdge rad="112500"/>
          </a:effectLst>
        </p:spPr>
      </p:pic>
    </p:spTree>
  </p:cSld>
  <p:clrMapOvr>
    <a:masterClrMapping/>
  </p:clrMapOvr>
  <mc:AlternateContent xmlns:mc="http://schemas.openxmlformats.org/markup-compatibility/2006">
    <mc:Choice xmlns="" xmlns:p14="http://schemas.microsoft.com/office/powerpoint/2010/main" Requires="p14">
      <p:transition spd="slow" p14:dur="3000" advTm="8000">
        <p14:vortex dir="r"/>
      </p:transition>
    </mc:Choice>
    <mc:Fallback>
      <p:transition spd="slow" advTm="8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5367" y="116632"/>
            <a:ext cx="7643192" cy="1600200"/>
          </a:xfrm>
        </p:spPr>
        <p:txBody>
          <a:bodyPr>
            <a:noAutofit/>
          </a:bodyPr>
          <a:lstStyle/>
          <a:p>
            <a:pPr algn="ctr"/>
            <a:r>
              <a:rPr lang="el-GR" sz="2400" dirty="0" smtClean="0"/>
              <a:t>Η βασιλόπιτα την οποία τρώμε το βράδυ της πρωτοχρονιάς μόλις αλλάξει ο χρόνος, περιέχει μέσα ένα φλουρί και όποιος κερδίσει το φλουρ</a:t>
            </a:r>
            <a:r>
              <a:rPr lang="el-GR" sz="2400" dirty="0"/>
              <a:t>ί</a:t>
            </a:r>
            <a:r>
              <a:rPr lang="el-GR" sz="2400" dirty="0" smtClean="0"/>
              <a:t> λένε ότι θα έχει καλή τύχη όλη την χρονιά.</a:t>
            </a:r>
            <a:endParaRPr lang="el-GR" sz="2400" dirty="0"/>
          </a:p>
        </p:txBody>
      </p:sp>
      <p:pic>
        <p:nvPicPr>
          <p:cNvPr id="6" name="Content Placeholder 5"/>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rot="490064">
            <a:off x="1510603" y="2052638"/>
            <a:ext cx="5344919" cy="41957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143359710"/>
      </p:ext>
    </p:extLst>
  </p:cSld>
  <p:clrMapOvr>
    <a:masterClrMapping/>
  </p:clrMapOvr>
  <mc:AlternateContent xmlns:mc="http://schemas.openxmlformats.org/markup-compatibility/2006">
    <mc:Choice xmlns="" xmlns:p14="http://schemas.microsoft.com/office/powerpoint/2010/main" Requires="p14">
      <p:transition spd="slow" p14:dur="3900" advTm="10000">
        <p14:glitter pattern="hexagon"/>
      </p:transition>
    </mc:Choice>
    <mc:Fallback>
      <p:transition spd="slow" advTm="10000">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Gree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1226</TotalTime>
  <Words>234</Words>
  <Application>Microsoft Office PowerPoint</Application>
  <PresentationFormat>Προβολή στην οθόνη (4:3)</PresentationFormat>
  <Paragraphs>20</Paragraphs>
  <Slides>16</Slides>
  <Notes>0</Notes>
  <HiddenSlides>0</HiddenSlides>
  <MMClips>1</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Ion</vt:lpstr>
      <vt:lpstr>ΤΑ ΧΡΙΣΤΟΥΓΕΝΝΑ</vt:lpstr>
      <vt:lpstr>Τα Χριστούγεννα είναι μια ευχάριστη γιορτή για παιδιά και μεγάλους. Επίσης κάτι που ευχαριστεί περισσότερο τα  παιδιά είναι το στόλισμα του χριστουγεννιάτικου δέντρου.</vt:lpstr>
      <vt:lpstr>Ας πούμε λίγα πράγματα για τα Χριστούγεννα.</vt:lpstr>
      <vt:lpstr>Στολισμένα δέντρα…</vt:lpstr>
      <vt:lpstr>Στολισμένα σπίτια…που οι ιδιοκτήτες τους το έχουν παρακάνει… </vt:lpstr>
      <vt:lpstr>Νόστιμα γλυκίσματα ! ! !</vt:lpstr>
      <vt:lpstr>Χριστουγεννιάτικα γλυκά και φαγητά που μοιραζόμαστε με τους συγγενείς και τους φίλους μας.</vt:lpstr>
      <vt:lpstr>Φαγητά που τρώμε το βράδυ των Χριστουγένων και της πρωτοχρονιάς.       Γαλοπούλα.                 Χοιρινό με δαμάσκηνα και βερίκοκα.</vt:lpstr>
      <vt:lpstr>Η βασιλόπιτα την οποία τρώμε το βράδυ της πρωτοχρονιάς μόλις αλλάξει ο χρόνος, περιέχει μέσα ένα φλουρί και όποιος κερδίσει το φλουρί λένε ότι θα έχει καλή τύχη όλη την χρονιά.</vt:lpstr>
      <vt:lpstr>Η ΠΡΩΤΟΧΡΟΝΙΑ</vt:lpstr>
      <vt:lpstr>Το βράδυ της πρωτοχρονιάς…</vt:lpstr>
      <vt:lpstr>Το βράδυ της πρωτοχρονιάς ο κόσμος μένει σπίτι του ή πηγαίνει σε σπίτια φίλων και συγγενών για να γιορτάσουν μαζί την αλλαγή του χρόνου. </vt:lpstr>
      <vt:lpstr>Στην Ιαπωνία γιορτάζεται με την φύση για παράδειγμα με την άνθηση κερασιών. Στην Κίνα γιορτάζεται σε διαφορετικές ημερομηνίες κάθε χρόνο, αυτό αποφασίστηκε από τον αυτοκράτορα Χουανγκτι το 2637 π.Χ. Και…τέλος στην Ελλαδάρα μας γιορτάζεται με έναν ξεχωριστο τρόπο που τον κρατάμε μέσα στην καρδιά μας.</vt:lpstr>
      <vt:lpstr>Να και ο Αϊ Βασίλης… ο οποίος μας φέρνει τα δώρα και σκορπά την χαρά.</vt:lpstr>
      <vt:lpstr>Οι καλικάντζαροι.</vt:lpstr>
      <vt:lpstr>  Και τέλος σας ευχαριστώ και σας εύχομαι ΚΑΛΑ ΧΡΙΣΤΟΥΓΕΝΝΑ και ΚΑΛΗ ΠΡΩΤΟΧΡΟΝΙΑ.</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ΧΡΙΣΤΟΥΓΕΝΑ</dc:title>
  <dc:creator>john</dc:creator>
  <cp:lastModifiedBy>niko</cp:lastModifiedBy>
  <cp:revision>88</cp:revision>
  <dcterms:created xsi:type="dcterms:W3CDTF">2012-12-14T14:50:55Z</dcterms:created>
  <dcterms:modified xsi:type="dcterms:W3CDTF">2013-01-03T20:33:07Z</dcterms:modified>
</cp:coreProperties>
</file>